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7" r:id="rId3"/>
    <p:sldId id="319" r:id="rId4"/>
    <p:sldId id="289" r:id="rId5"/>
    <p:sldId id="290" r:id="rId6"/>
    <p:sldId id="291" r:id="rId7"/>
    <p:sldId id="292" r:id="rId8"/>
    <p:sldId id="293" r:id="rId9"/>
    <p:sldId id="294" r:id="rId10"/>
    <p:sldId id="320" r:id="rId11"/>
    <p:sldId id="274" r:id="rId12"/>
  </p:sldIdLst>
  <p:sldSz cx="9144000" cy="6858000" type="screen4x3"/>
  <p:notesSz cx="6742113" cy="9872663"/>
  <p:defaultTextStyle>
    <a:defPPr>
      <a:defRPr lang="ru-RU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4648" autoAdjust="0"/>
  </p:normalViewPr>
  <p:slideViewPr>
    <p:cSldViewPr showGuides="1">
      <p:cViewPr varScale="1">
        <p:scale>
          <a:sx n="86" d="100"/>
          <a:sy n="86" d="100"/>
        </p:scale>
        <p:origin x="-30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1E87-4C16-45C8-A459-138E4AC5EB7F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B541-ED2F-41A1-B0D0-B5C913336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68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количество производственных мощностей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нести дополнительные расходы (на изучение новых рынков, поиск клиентов, поездки за рубеж, страхование и др.)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-Гибкость производственных процессов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обеспечить рост производительности без чрезмерных дополнительных затрат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-Ресурсная база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инвестировать в адаптацию собственного продукта под требования новых рынков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-Квалифицированный персонал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-Оценка возможностей системы сбыта и продажи; возможность и варианты ее переноса на новые рынки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Экспортный бизнес-план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-Основные характеристики рынка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-Особенности выхода на рынок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-РИСКИ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-Конкретные инструменты работы на внешнем рынке (Реклама, Маркетинг, Обеспечение доставки, Работа с банками)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-Определение приоритетов и ниш при экспорте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-Экспортный бизнес-план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подбора партнеров: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-Промышленные выставки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-Запросы в профильные структуры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Бизнес-миссии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-Отраслевая пресса и каталоги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-Электронные 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в тендерах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-Семинары/круглые столы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-В2В-порталы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-Открытые источники информации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1% в евро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2% в долларах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900" b="1" dirty="0">
                <a:solidFill>
                  <a:srgbClr val="C00000"/>
                </a:solidFill>
                <a:latin typeface="Helvetica Neue"/>
                <a:sym typeface="Calibri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7,5%  в рублях</a:t>
            </a:r>
            <a:endParaRPr lang="ru-RU" sz="1200" kern="0" dirty="0">
              <a:solidFill>
                <a:srgbClr val="C00000"/>
              </a:solidFill>
              <a:latin typeface="Impact"/>
              <a:sym typeface="Calibri"/>
            </a:endParaRPr>
          </a:p>
          <a:p>
            <a:r>
              <a:rPr lang="ru-RU" sz="1200" kern="0" dirty="0">
                <a:solidFill>
                  <a:srgbClr val="C00000"/>
                </a:solidFill>
                <a:latin typeface="Impact"/>
                <a:sym typeface="Calibri"/>
              </a:rPr>
              <a:t>ЭКСАР: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экспорта товаров и услуг российского производства, содействие выходу на новые рынки;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российских инвестиций за рубежом;</a:t>
            </a:r>
          </a:p>
          <a:p>
            <a:pPr>
              <a:buFontTx/>
              <a:buChar char="-"/>
            </a:pPr>
            <a:r>
              <a:rPr lang="ru-RU" dirty="0"/>
              <a:t>развитие современной системы финансирования экспорта, обеспеченного страховым покрытием Агентства;</a:t>
            </a:r>
          </a:p>
          <a:p>
            <a:pPr>
              <a:buFontTx/>
              <a:buChar char="-"/>
            </a:pPr>
            <a:r>
              <a:rPr lang="ru-RU" dirty="0"/>
              <a:t>поддержка экспортно-ориентированных субъектов МСП.</a:t>
            </a:r>
          </a:p>
          <a:p>
            <a:pPr>
              <a:buFontTx/>
              <a:buNone/>
            </a:pPr>
            <a:r>
              <a:rPr lang="ru-RU" dirty="0"/>
              <a:t>РОСЭКСИМБАНК:</a:t>
            </a:r>
          </a:p>
          <a:p>
            <a:pPr>
              <a:buFontTx/>
              <a:buNone/>
            </a:pPr>
            <a:r>
              <a:rPr lang="ru-RU" dirty="0"/>
              <a:t>-финансово-гарантийная поддержка экспорта;</a:t>
            </a:r>
          </a:p>
          <a:p>
            <a:pPr>
              <a:buFontTx/>
              <a:buNone/>
            </a:pPr>
            <a:r>
              <a:rPr lang="ru-RU" dirty="0"/>
              <a:t>-поддержка высокотехнологичного</a:t>
            </a:r>
            <a:r>
              <a:rPr lang="ru-RU" baseline="0" dirty="0"/>
              <a:t> </a:t>
            </a:r>
            <a:r>
              <a:rPr lang="ru-RU" baseline="0"/>
              <a:t>экспорта.</a:t>
            </a:r>
            <a:endParaRPr lang="ru-RU" baseline="0" dirty="0"/>
          </a:p>
          <a:p>
            <a:pPr>
              <a:buFontTx/>
              <a:buNone/>
            </a:pPr>
            <a:r>
              <a:rPr lang="ru-RU" baseline="0" dirty="0"/>
              <a:t>Коммерческие банки:</a:t>
            </a:r>
          </a:p>
          <a:p>
            <a:pPr>
              <a:buFontTx/>
              <a:buNone/>
            </a:pPr>
            <a:r>
              <a:rPr lang="ru-RU" baseline="0" dirty="0"/>
              <a:t>-</a:t>
            </a:r>
            <a:r>
              <a:rPr lang="ru-RU" baseline="0" dirty="0" err="1"/>
              <a:t>вэд</a:t>
            </a:r>
            <a:r>
              <a:rPr lang="ru-RU" baseline="0" dirty="0"/>
              <a:t> и валютный контроль.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88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количество производственных мощностей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нести дополнительные расходы (на изучение новых рынков, поиск клиентов, поездки за рубеж, страхование и др.)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-Гибкость производственных процессов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обеспечить рост производительности без чрезмерных дополнительных затрат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-Ресурсная база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инвестировать в адаптацию собственного продукта под требования новых рынков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-Квалифицированный персонал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-Оценка возможностей системы сбыта и продажи; возможность и варианты ее переноса на новые рынки 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Экспортный бизнес-план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96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-Основные характеристики рынка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-Особенности выхода на рынок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-РИСКИ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81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подбора партнеров: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-Промышленные выставки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-Запросы в профильные структуры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-Бизнес-миссии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-Отраслевая пресса и каталоги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-Электронные 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в тендерах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-Семинары/круглые столы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-В2В-порталы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-Открытые источники информации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9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1% в евро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2% в долларах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900" b="1" dirty="0">
                <a:solidFill>
                  <a:srgbClr val="C00000"/>
                </a:solidFill>
                <a:latin typeface="Helvetica Neue"/>
                <a:sym typeface="Calibri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7,5%  в рублях</a:t>
            </a:r>
          </a:p>
          <a:p>
            <a:endParaRPr lang="ru-RU" sz="1200" kern="0" dirty="0">
              <a:solidFill>
                <a:srgbClr val="C00000"/>
              </a:solidFill>
              <a:latin typeface="Impact"/>
              <a:sym typeface="Calibri"/>
            </a:endParaRPr>
          </a:p>
          <a:p>
            <a:r>
              <a:rPr lang="ru-RU" sz="1200" kern="0" dirty="0">
                <a:solidFill>
                  <a:srgbClr val="C00000"/>
                </a:solidFill>
                <a:latin typeface="Impact"/>
                <a:sym typeface="Calibri"/>
              </a:rPr>
              <a:t>ЭКСАР: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экспорта товаров и услуг российского производства, содействие выходу на новые рынки;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российских инвестиций за рубежом;</a:t>
            </a:r>
          </a:p>
          <a:p>
            <a:pPr>
              <a:buFontTx/>
              <a:buChar char="-"/>
            </a:pPr>
            <a:r>
              <a:rPr lang="ru-RU" dirty="0"/>
              <a:t>развитие современной системы финансирования экспорта, обеспеченного страховым покрытием Агентства;</a:t>
            </a:r>
          </a:p>
          <a:p>
            <a:pPr>
              <a:buFontTx/>
              <a:buChar char="-"/>
            </a:pPr>
            <a:r>
              <a:rPr lang="ru-RU" dirty="0"/>
              <a:t>поддержка экспортно-ориентированных субъектов МСП.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РОСЭКСИМБАНК:</a:t>
            </a:r>
          </a:p>
          <a:p>
            <a:pPr>
              <a:buFontTx/>
              <a:buNone/>
            </a:pPr>
            <a:r>
              <a:rPr lang="ru-RU" dirty="0"/>
              <a:t>-финансово-гарантийная поддержка экспорта;</a:t>
            </a:r>
          </a:p>
          <a:p>
            <a:pPr>
              <a:buFontTx/>
              <a:buNone/>
            </a:pPr>
            <a:r>
              <a:rPr lang="ru-RU" dirty="0"/>
              <a:t>-поддержка высокотехнологичного</a:t>
            </a:r>
            <a:r>
              <a:rPr lang="ru-RU" baseline="0" dirty="0"/>
              <a:t> экспорта.</a:t>
            </a:r>
          </a:p>
          <a:p>
            <a:pPr>
              <a:buFontTx/>
              <a:buNone/>
            </a:pPr>
            <a:endParaRPr lang="ru-RU" baseline="0" dirty="0"/>
          </a:p>
          <a:p>
            <a:pPr>
              <a:buFontTx/>
              <a:buNone/>
            </a:pPr>
            <a:r>
              <a:rPr lang="ru-RU" baseline="0" dirty="0"/>
              <a:t>Коммерческие банки:</a:t>
            </a:r>
          </a:p>
          <a:p>
            <a:pPr>
              <a:buFontTx/>
              <a:buNone/>
            </a:pPr>
            <a:r>
              <a:rPr lang="ru-RU" baseline="0" dirty="0"/>
              <a:t>-</a:t>
            </a:r>
            <a:r>
              <a:rPr lang="ru-RU" baseline="0" dirty="0" err="1"/>
              <a:t>вэд</a:t>
            </a:r>
            <a:r>
              <a:rPr lang="ru-RU" baseline="0" dirty="0"/>
              <a:t> и валютный контроль.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94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95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ТАМОЖЕННОЕ ОФОРМЛЕНИЕ, ДОКУМЕНТАЦИОННОЕ ОБЕСПЕЧЕНИЕ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Набор документов для экспорта из РФ: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-Контракт со всеми приложениями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-Паспорт сделки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-Счет (инвойс) на товар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-Банковские платежные документы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-Транспортные документы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-Упаковочный лист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-Тех. документация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80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51DB-F387-47A0-AEC8-1CF77D778484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36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529C-3A5E-4190-BC93-6A654C9B22E2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7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C124-CBAE-4928-92D8-C82E12247079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50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49" y="1844726"/>
            <a:ext cx="7772401" cy="2041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49"/>
            <a:ext cx="6400800" cy="29718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599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2012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6803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4033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46481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29807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615" y="-20464"/>
            <a:ext cx="9138772" cy="132522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9722"/>
            <a:endParaRPr sz="25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3017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922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50875" y="2276477"/>
            <a:ext cx="5775326" cy="6435726"/>
          </a:xfrm>
          <a:prstGeom prst="rect">
            <a:avLst/>
          </a:prstGeom>
        </p:spPr>
        <p:txBody>
          <a:bodyPr/>
          <a:lstStyle>
            <a:lvl1pPr>
              <a:spcBef>
                <a:spcPts val="633"/>
              </a:spcBef>
              <a:defRPr sz="2800"/>
            </a:lvl1pPr>
            <a:lvl2pPr marL="791321" indent="-335307">
              <a:spcBef>
                <a:spcPts val="633"/>
              </a:spcBef>
              <a:defRPr sz="2800"/>
            </a:lvl2pPr>
            <a:lvl3pPr marL="1237715" indent="-325724">
              <a:spcBef>
                <a:spcPts val="633"/>
              </a:spcBef>
              <a:defRPr sz="2800"/>
            </a:lvl3pPr>
            <a:lvl4pPr marL="1718803" indent="-350773">
              <a:spcBef>
                <a:spcPts val="633"/>
              </a:spcBef>
              <a:defRPr sz="2800"/>
            </a:lvl4pPr>
            <a:lvl5pPr marL="2174816" indent="-350773">
              <a:spcBef>
                <a:spcPts val="633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795202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256859"/>
            <a:ext cx="8229600" cy="117865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49" y="1435465"/>
            <a:ext cx="4040189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62"/>
              </a:spcBef>
              <a:buSzTx/>
              <a:buFontTx/>
              <a:buNone/>
              <a:defRPr sz="2400" b="1"/>
            </a:lvl1pPr>
            <a:lvl2pPr marL="0" indent="455995">
              <a:spcBef>
                <a:spcPts val="562"/>
              </a:spcBef>
              <a:buSzTx/>
              <a:buFontTx/>
              <a:buNone/>
              <a:defRPr sz="2400" b="1"/>
            </a:lvl2pPr>
            <a:lvl3pPr marL="0" indent="912012">
              <a:spcBef>
                <a:spcPts val="562"/>
              </a:spcBef>
              <a:buSzTx/>
              <a:buFontTx/>
              <a:buNone/>
              <a:defRPr sz="2400" b="1"/>
            </a:lvl3pPr>
            <a:lvl4pPr marL="0" indent="1368030">
              <a:spcBef>
                <a:spcPts val="562"/>
              </a:spcBef>
              <a:buSzTx/>
              <a:buFontTx/>
              <a:buNone/>
              <a:defRPr sz="2400" b="1"/>
            </a:lvl4pPr>
            <a:lvl5pPr marL="0" indent="1824033">
              <a:spcBef>
                <a:spcPts val="562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33954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44681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39049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1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3575050" y="273101"/>
            <a:ext cx="5111750" cy="658494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48040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938-41D6-4647-BF09-FBF0A05A6D91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582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792337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792337" y="5367338"/>
            <a:ext cx="5486401" cy="1490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"/>
              </a:spcBef>
              <a:buSzTx/>
              <a:buFontTx/>
              <a:buNone/>
              <a:defRPr sz="1400"/>
            </a:lvl1pPr>
            <a:lvl2pPr marL="0" indent="455995">
              <a:spcBef>
                <a:spcPts val="281"/>
              </a:spcBef>
              <a:buSzTx/>
              <a:buFontTx/>
              <a:buNone/>
              <a:defRPr sz="1400"/>
            </a:lvl2pPr>
            <a:lvl3pPr marL="0" indent="912012">
              <a:spcBef>
                <a:spcPts val="281"/>
              </a:spcBef>
              <a:buSzTx/>
              <a:buFontTx/>
              <a:buNone/>
              <a:defRPr sz="1400"/>
            </a:lvl3pPr>
            <a:lvl4pPr marL="0" indent="1368030">
              <a:spcBef>
                <a:spcPts val="281"/>
              </a:spcBef>
              <a:buSzTx/>
              <a:buFontTx/>
              <a:buNone/>
              <a:defRPr sz="1400"/>
            </a:lvl4pPr>
            <a:lvl5pPr marL="0" indent="1824033">
              <a:spcBef>
                <a:spcPts val="281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51274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21447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82195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81133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>
            <a:lvl1pPr>
              <a:spcBef>
                <a:spcPts val="562"/>
              </a:spcBef>
              <a:defRPr sz="2500"/>
            </a:lvl1pPr>
            <a:lvl2pPr marL="741012" indent="-285021">
              <a:spcBef>
                <a:spcPts val="562"/>
              </a:spcBef>
              <a:defRPr sz="2500"/>
            </a:lvl2pPr>
            <a:lvl3pPr marL="1140018" indent="-227996">
              <a:spcBef>
                <a:spcPts val="562"/>
              </a:spcBef>
              <a:defRPr sz="2500"/>
            </a:lvl3pPr>
            <a:lvl4pPr marL="1596022" indent="-227996">
              <a:spcBef>
                <a:spcPts val="562"/>
              </a:spcBef>
              <a:defRPr sz="2500"/>
            </a:lvl4pPr>
            <a:lvl5pPr marL="2052044" indent="-227996">
              <a:spcBef>
                <a:spcPts val="562"/>
              </a:spcBef>
              <a:defRPr sz="2500"/>
            </a:lvl5pPr>
          </a:lstStyle>
          <a:p>
            <a:pPr lvl="0">
              <a:defRPr sz="1800"/>
            </a:pPr>
            <a:r>
              <a:rPr sz="2500"/>
              <a:t>Уровень текста 1</a:t>
            </a:r>
          </a:p>
          <a:p>
            <a:pPr lvl="1">
              <a:defRPr sz="1800"/>
            </a:pPr>
            <a:r>
              <a:rPr sz="2500"/>
              <a:t>Уровень текста 2</a:t>
            </a:r>
          </a:p>
          <a:p>
            <a:pPr lvl="2">
              <a:defRPr sz="1800"/>
            </a:pPr>
            <a:r>
              <a:rPr sz="2500"/>
              <a:t>Уровень текста 3</a:t>
            </a:r>
          </a:p>
          <a:p>
            <a:pPr lvl="3">
              <a:defRPr sz="1800"/>
            </a:pPr>
            <a:r>
              <a:rPr sz="2500"/>
              <a:t>Уровень текста 4</a:t>
            </a:r>
          </a:p>
          <a:p>
            <a:pPr lvl="4">
              <a:defRPr sz="1800"/>
            </a:pPr>
            <a:r>
              <a:rPr sz="250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10263228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6553200" y="6452351"/>
            <a:ext cx="2133600" cy="173124"/>
          </a:xfrm>
          <a:prstGeom prst="rect">
            <a:avLst/>
          </a:prstGeom>
        </p:spPr>
        <p:txBody>
          <a:bodyPr lIns="0" tIns="0" rIns="0" bIns="0"/>
          <a:lstStyle>
            <a:lvl1pPr defTabSz="320645">
              <a:defRPr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92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6D80-29EC-4CFA-8BCE-29E5AFA24DE9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08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55-A8AA-46B3-94E9-39141320C4FA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3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DD17-F7C2-4EAF-ADD4-67EB9D8499AA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73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A220-1D74-460A-B9E0-25F3BA672CE4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4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D4B-BAAA-4F09-8FF0-147C00576103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49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17B-DAB9-4B92-803F-D79CB8FEB509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50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2257-8A33-46CB-8445-622B54D49F27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7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2C10-9B4E-4FCB-A1BC-B4D8E16630D4}" type="datetime1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7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428212" y="390527"/>
            <a:ext cx="2925763" cy="83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00" tIns="45600" rIns="45600" bIns="45600" anchor="ctr">
            <a:norm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390527"/>
            <a:ext cx="8624888" cy="83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00" tIns="45600" rIns="45600" bIns="45600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0468"/>
            <a:ext cx="2133600" cy="276991"/>
          </a:xfrm>
          <a:prstGeom prst="rect">
            <a:avLst/>
          </a:prstGeom>
          <a:ln w="12700">
            <a:miter lim="400000"/>
          </a:ln>
        </p:spPr>
        <p:txBody>
          <a:bodyPr lIns="45600" tIns="45600" rIns="45600" bIns="4560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09722"/>
            <a:fld id="{86CB4B4D-7CA3-9044-876B-883B54F8677D}" type="slidenum">
              <a:rPr lang="ru-RU" kern="0" smtClean="0"/>
              <a:pPr defTabSz="409722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xmlns="" val="31959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/>
  <p:hf hdr="0" ftr="0" dt="0"/>
  <p:txStyles>
    <p:titleStyle>
      <a:lvl1pPr algn="ctr" defTabSz="912012">
        <a:defRPr sz="4400">
          <a:latin typeface="Calibri"/>
          <a:ea typeface="Calibri"/>
          <a:cs typeface="Calibri"/>
          <a:sym typeface="Calibri"/>
        </a:defRPr>
      </a:lvl1pPr>
      <a:lvl2pPr algn="ctr" defTabSz="912012">
        <a:defRPr sz="4400">
          <a:latin typeface="Calibri"/>
          <a:ea typeface="Calibri"/>
          <a:cs typeface="Calibri"/>
          <a:sym typeface="Calibri"/>
        </a:defRPr>
      </a:lvl2pPr>
      <a:lvl3pPr algn="ctr" defTabSz="912012">
        <a:defRPr sz="4400">
          <a:latin typeface="Calibri"/>
          <a:ea typeface="Calibri"/>
          <a:cs typeface="Calibri"/>
          <a:sym typeface="Calibri"/>
        </a:defRPr>
      </a:lvl3pPr>
      <a:lvl4pPr algn="ctr" defTabSz="912012">
        <a:defRPr sz="4400">
          <a:latin typeface="Calibri"/>
          <a:ea typeface="Calibri"/>
          <a:cs typeface="Calibri"/>
          <a:sym typeface="Calibri"/>
        </a:defRPr>
      </a:lvl4pPr>
      <a:lvl5pPr algn="ctr" defTabSz="912012">
        <a:defRPr sz="4400">
          <a:latin typeface="Calibri"/>
          <a:ea typeface="Calibri"/>
          <a:cs typeface="Calibri"/>
          <a:sym typeface="Calibri"/>
        </a:defRPr>
      </a:lvl5pPr>
      <a:lvl6pPr algn="ctr" defTabSz="912012">
        <a:defRPr sz="4400">
          <a:latin typeface="Calibri"/>
          <a:ea typeface="Calibri"/>
          <a:cs typeface="Calibri"/>
          <a:sym typeface="Calibri"/>
        </a:defRPr>
      </a:lvl6pPr>
      <a:lvl7pPr algn="ctr" defTabSz="912012">
        <a:defRPr sz="4400">
          <a:latin typeface="Calibri"/>
          <a:ea typeface="Calibri"/>
          <a:cs typeface="Calibri"/>
          <a:sym typeface="Calibri"/>
        </a:defRPr>
      </a:lvl7pPr>
      <a:lvl8pPr algn="ctr" defTabSz="912012">
        <a:defRPr sz="4400">
          <a:latin typeface="Calibri"/>
          <a:ea typeface="Calibri"/>
          <a:cs typeface="Calibri"/>
          <a:sym typeface="Calibri"/>
        </a:defRPr>
      </a:lvl8pPr>
      <a:lvl9pPr algn="ctr" defTabSz="912012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015" indent="-34201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7753" defTabSz="912012">
        <a:spcBef>
          <a:spcPts val="773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20501" indent="-308468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42571" indent="-374585" defTabSz="912012">
        <a:spcBef>
          <a:spcPts val="773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8616" indent="-374585" defTabSz="912012">
        <a:spcBef>
          <a:spcPts val="773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4620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10636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636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2650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xporthelp@mosreg.r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8197181" cy="168604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поддержки ВЭД Московской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4589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916832"/>
            <a:ext cx="8512093" cy="1164504"/>
          </a:xfrm>
          <a:prstGeom prst="rect">
            <a:avLst/>
          </a:prstGeom>
        </p:spPr>
        <p:txBody>
          <a:bodyPr lIns="64123" tIns="32055" rIns="64123" bIns="32055"/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9659">
              <a:defRPr/>
            </a:pPr>
            <a:r>
              <a:rPr lang="ru-RU" sz="38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Calibri"/>
                <a:cs typeface="Times New Roman" panose="02020603050405020304" pitchFamily="18" charset="0"/>
                <a:sym typeface="Calibri"/>
              </a:rPr>
              <a:t>СПАСИБО ЗА ВНИМАНИЕ</a:t>
            </a:r>
            <a:r>
              <a:rPr lang="en-US" sz="38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lang="ru-RU" sz="3800" b="1" dirty="0">
              <a:solidFill>
                <a:srgbClr val="4F81BD">
                  <a:lumMod val="75000"/>
                </a:srgbClr>
              </a:solidFill>
              <a:latin typeface="Helvetica Neue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28" y="4869160"/>
            <a:ext cx="8353301" cy="2588504"/>
          </a:xfrm>
          <a:prstGeom prst="rect">
            <a:avLst/>
          </a:prstGeom>
          <a:noFill/>
        </p:spPr>
        <p:txBody>
          <a:bodyPr wrap="square" lIns="64123" tIns="32055" rIns="64123" bIns="32055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Бормотов</a:t>
            </a:r>
            <a:r>
              <a:rPr lang="ru-RU" sz="2800" b="1" dirty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 Виталий Юрьевич </a:t>
            </a:r>
          </a:p>
          <a:p>
            <a:r>
              <a:rPr lang="en-US" sz="2800" dirty="0">
                <a:hlinkClick r:id="rId2"/>
              </a:rPr>
              <a:t>exporthelp@mosreg.ru</a:t>
            </a:r>
            <a:endParaRPr lang="ru-RU" sz="2800" dirty="0"/>
          </a:p>
          <a:p>
            <a:r>
              <a:rPr lang="ru-RU" sz="2800" dirty="0"/>
              <a:t>8-926-971-62-64</a:t>
            </a:r>
          </a:p>
          <a:p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endParaRPr lang="ru-RU" sz="2400" b="1" dirty="0">
              <a:solidFill>
                <a:srgbClr val="4F81BD">
                  <a:lumMod val="75000"/>
                </a:srgbClr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171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 algn="l">
              <a:defRPr sz="1800"/>
            </a:pPr>
            <a:r>
              <a:rPr lang="ru-RU" sz="28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Шаги выхода на внешние рынки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8" t="2506" r="80054" b="71178"/>
          <a:stretch/>
        </p:blipFill>
        <p:spPr bwMode="auto">
          <a:xfrm>
            <a:off x="1182452" y="1447090"/>
            <a:ext cx="936104" cy="11470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277" y="2698583"/>
            <a:ext cx="23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Каталог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экспортно-ориентированных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предприятий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6693" y="1487372"/>
            <a:ext cx="1908804" cy="1106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3167844" y="2606375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Рынок сбыта: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Торгпредства;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Ассоциации;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Союзы;</a:t>
            </a:r>
          </a:p>
          <a:p>
            <a:pPr marL="285750" indent="-285750" algn="ctr">
              <a:buFontTx/>
              <a:buChar char="-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EEN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др.</a:t>
            </a:r>
          </a:p>
          <a:p>
            <a:pPr marL="285750" indent="-285750" algn="ctr">
              <a:buFontTx/>
              <a:buChar char="-"/>
            </a:pPr>
            <a:endParaRPr lang="ru-RU" b="1" dirty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3853" y="1519890"/>
            <a:ext cx="1380555" cy="10864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0160" y="2698583"/>
            <a:ext cx="198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Поиск партнеров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463213" y="18671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57708" y="19003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6007" y="4285936"/>
            <a:ext cx="1853533" cy="1144829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>
            <a:off x="7307054" y="362203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7055" y="3195127"/>
            <a:ext cx="505306" cy="873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26007" y="5470470"/>
            <a:ext cx="210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Экспортное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финансирование</a:t>
            </a:r>
          </a:p>
        </p:txBody>
      </p:sp>
      <p:pic>
        <p:nvPicPr>
          <p:cNvPr id="1026" name="Picture 2" descr="https://t1.ftcdn.net/jpg/00/40/27/80/160_F_40278087_XUCwveVUdARxawTx1nzvfhkP8CuGfjl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082" y="4301727"/>
            <a:ext cx="1524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2200" y="5552276"/>
            <a:ext cx="158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Подписание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контракта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322" y="4301727"/>
            <a:ext cx="2125116" cy="12505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3746" y="5664176"/>
            <a:ext cx="18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Поставка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2887651" y="47190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5525036" y="4763190"/>
            <a:ext cx="885699" cy="440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90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3"/>
          <p:cNvSpPr txBox="1">
            <a:spLocks/>
          </p:cNvSpPr>
          <p:nvPr/>
        </p:nvSpPr>
        <p:spPr>
          <a:xfrm>
            <a:off x="-1" y="1"/>
            <a:ext cx="9170633" cy="1052736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Каталог экспортно-ориентированных предприятий</a:t>
            </a:r>
            <a:endParaRPr lang="ru-RU" sz="36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4475336" cy="95357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b="1" dirty="0"/>
              <a:t>Оценка </a:t>
            </a:r>
            <a:br>
              <a:rPr lang="ru-RU" sz="2800" b="1" dirty="0"/>
            </a:br>
            <a:r>
              <a:rPr lang="ru-RU" sz="2800" b="1" dirty="0" err="1"/>
              <a:t>бизнес-возможностей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63688" y="206084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5733256"/>
            <a:ext cx="1966134" cy="83046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>
                <a:solidFill>
                  <a:schemeClr val="tx2"/>
                </a:solidFill>
              </a:rPr>
              <a:t>Существующая инфраструктура поддержки МСП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4032448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4101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1102132" cy="11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adyshev\Pictures\рисунки для презентация\businessman-thinking-све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5" t="74" r="39382" b="-74"/>
          <a:stretch/>
        </p:blipFill>
        <p:spPr bwMode="auto">
          <a:xfrm>
            <a:off x="4546601" y="1047361"/>
            <a:ext cx="4624032" cy="58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3203848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691680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pic>
        <p:nvPicPr>
          <p:cNvPr id="14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43608" y="5877272"/>
            <a:ext cx="2254166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ТПП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80528" y="5877272"/>
            <a:ext cx="2254166" cy="368801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Муниципалы</a:t>
            </a:r>
          </a:p>
        </p:txBody>
      </p:sp>
      <p:pic>
        <p:nvPicPr>
          <p:cNvPr id="17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539552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39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Ladyshev\Pictures\рисунки для презентация\поиск информации -светл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9" t="-521" r="4959" b="632"/>
          <a:stretch/>
        </p:blipFill>
        <p:spPr bwMode="auto">
          <a:xfrm flipH="1">
            <a:off x="-4936" y="898439"/>
            <a:ext cx="3776836" cy="5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789040"/>
            <a:ext cx="3272728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5" name="Picture 5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23"/>
          <p:cNvSpPr txBox="1">
            <a:spLocks/>
          </p:cNvSpPr>
          <p:nvPr/>
        </p:nvSpPr>
        <p:spPr>
          <a:xfrm>
            <a:off x="0" y="-6680"/>
            <a:ext cx="9144000" cy="1052736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 algn="l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Оценка рынков сбыта</a:t>
            </a:r>
            <a:endParaRPr lang="ru-RU" sz="36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226" y="1988840"/>
            <a:ext cx="3581774" cy="95357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11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1088353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5589240"/>
            <a:ext cx="3335557" cy="522689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Бизнес - миссии</a:t>
            </a:r>
          </a:p>
        </p:txBody>
      </p:sp>
      <p:pic>
        <p:nvPicPr>
          <p:cNvPr id="5127" name="Picture 7" descr="https://d30y9cdsu7xlg0.cloudfront.net/png/14557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528" y="5148958"/>
            <a:ext cx="1088353" cy="10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80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adyshev\Pictures\рисунки для презентация\binoculars -светл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1"/>
          <a:stretch/>
        </p:blipFill>
        <p:spPr bwMode="auto">
          <a:xfrm>
            <a:off x="0" y="2170861"/>
            <a:ext cx="5047805" cy="46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244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Поиск партнера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517232"/>
            <a:ext cx="3050668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10" name="Picture 5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8144" y="1340768"/>
            <a:ext cx="3050668" cy="83046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12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1088353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d30y9cdsu7xlg0.cloudfront.net/png/213734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74039" y="3933056"/>
            <a:ext cx="3169961" cy="922799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Европейская сеть поддержки предпринимателей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1224136" cy="91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74039" y="2852936"/>
            <a:ext cx="3169961" cy="5226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</a:rPr>
              <a:t>Торгпредства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99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-head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141239" cy="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8.png"/>
          <p:cNvPicPr/>
          <p:nvPr/>
        </p:nvPicPr>
        <p:blipFill>
          <a:blip r:embed="rId4" cstate="print">
            <a:extLst/>
          </a:blip>
          <a:srcRect t="13183"/>
          <a:stretch>
            <a:fillRect/>
          </a:stretch>
        </p:blipFill>
        <p:spPr>
          <a:xfrm>
            <a:off x="6300192" y="3789040"/>
            <a:ext cx="2684178" cy="12256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00746" y="1556792"/>
            <a:ext cx="5743254" cy="1384463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sz="2800" dirty="0">
                <a:sym typeface="Calibri"/>
              </a:rPr>
              <a:t>Кредитно - страховая поддержка при поддержки Фонда </a:t>
            </a:r>
          </a:p>
        </p:txBody>
      </p:sp>
      <p:pic>
        <p:nvPicPr>
          <p:cNvPr id="6" name="Picture 2" descr="C:\Users\Ladyshev\Pictures\рисунки для презентация\деньги све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16" t="334" r="41239" b="-334"/>
          <a:stretch/>
        </p:blipFill>
        <p:spPr bwMode="auto">
          <a:xfrm>
            <a:off x="-1" y="-8707"/>
            <a:ext cx="3400747" cy="68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8707"/>
            <a:ext cx="9144001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Экспортное финансирование</a:t>
            </a:r>
          </a:p>
        </p:txBody>
      </p:sp>
      <p:pic>
        <p:nvPicPr>
          <p:cNvPr id="14" name="Picture 7" descr="p-head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201371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30y9cdsu7xlg0.cloudfront.net/png/12339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0450" y="6015380"/>
            <a:ext cx="3370090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Коммерческие банки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5940152" y="3212976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45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adyshev\Pictures\рисунки для презентация\рукопожатие -светлый,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68" r="29980"/>
          <a:stretch/>
        </p:blipFill>
        <p:spPr bwMode="auto">
          <a:xfrm>
            <a:off x="4367605" y="1035898"/>
            <a:ext cx="4776394" cy="58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330" y="1"/>
            <a:ext cx="9195048" cy="1052736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Экспортный контракт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231" y="1124745"/>
            <a:ext cx="4220912" cy="83047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rPr>
              <a:t>Помощники при заключении контракта</a:t>
            </a:r>
          </a:p>
        </p:txBody>
      </p:sp>
      <p:pic>
        <p:nvPicPr>
          <p:cNvPr id="8" name="Picture 7" descr="p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2534527" cy="11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1835696" y="1916832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149080"/>
            <a:ext cx="2336722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МФЦ</a:t>
            </a:r>
          </a:p>
        </p:txBody>
      </p:sp>
      <p:pic>
        <p:nvPicPr>
          <p:cNvPr id="11" name="Picture 5" descr="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2420888"/>
            <a:ext cx="3816424" cy="107668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2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Фонд поддержки ВЭД МО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53136"/>
            <a:ext cx="2336722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</p:spTree>
    <p:extLst>
      <p:ext uri="{BB962C8B-B14F-4D97-AF65-F5344CB8AC3E}">
        <p14:creationId xmlns:p14="http://schemas.microsoft.com/office/powerpoint/2010/main" xmlns="" val="30517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dyshev\Pictures\рисунки для презентация\logistics-l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3" t="-77" r="13213" b="77"/>
          <a:stretch/>
        </p:blipFill>
        <p:spPr bwMode="auto">
          <a:xfrm>
            <a:off x="12576" y="1109814"/>
            <a:ext cx="4229224" cy="57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102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Поставка товаров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1800" y="1115612"/>
            <a:ext cx="4750028" cy="11997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rPr>
              <a:t>Таможенное оформление, валютный контроль при поддержки Фонда</a:t>
            </a:r>
          </a:p>
        </p:txBody>
      </p:sp>
      <p:pic>
        <p:nvPicPr>
          <p:cNvPr id="9220" name="Picture 4" descr="https://d30y9cdsu7xlg0.cloudfront.net/png/25250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724" y="3559694"/>
            <a:ext cx="959225" cy="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5151" y="3439404"/>
            <a:ext cx="3502170" cy="119980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Таможенные брокеры, логистические компании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334553" y="2371642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30y9cdsu7xlg0.cloudfront.net/png/123390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201" y="5733256"/>
            <a:ext cx="852531" cy="8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23137" y="5901041"/>
            <a:ext cx="3370090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b="0" dirty="0">
                <a:solidFill>
                  <a:schemeClr val="tx2"/>
                </a:solidFill>
              </a:rPr>
              <a:t>Коммерческие банки</a:t>
            </a:r>
          </a:p>
        </p:txBody>
      </p:sp>
      <p:pic>
        <p:nvPicPr>
          <p:cNvPr id="13" name="image8.png"/>
          <p:cNvPicPr/>
          <p:nvPr/>
        </p:nvPicPr>
        <p:blipFill>
          <a:blip r:embed="rId6" cstate="print">
            <a:extLst/>
          </a:blip>
          <a:srcRect t="13183"/>
          <a:stretch>
            <a:fillRect/>
          </a:stretch>
        </p:blipFill>
        <p:spPr>
          <a:xfrm>
            <a:off x="5994147" y="4649288"/>
            <a:ext cx="2684178" cy="12256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26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dyshev\Pictures\рисунки для презентация\помощьники при выходе на рынки-светлы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02"/>
          <a:stretch/>
        </p:blipFill>
        <p:spPr bwMode="auto">
          <a:xfrm>
            <a:off x="-6152" y="1124743"/>
            <a:ext cx="9150152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28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«Единое окно» при выходе на внешние рынки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653136"/>
            <a:ext cx="2336722" cy="645808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b="1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5" name="Picture 5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939658" cy="9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8.png"/>
          <p:cNvPicPr/>
          <p:nvPr/>
        </p:nvPicPr>
        <p:blipFill>
          <a:blip r:embed="rId5" cstate="print">
            <a:extLst/>
          </a:blip>
          <a:srcRect t="13183"/>
          <a:stretch>
            <a:fillRect/>
          </a:stretch>
        </p:blipFill>
        <p:spPr>
          <a:xfrm>
            <a:off x="6573912" y="2492896"/>
            <a:ext cx="2570088" cy="10908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63688" y="1124744"/>
            <a:ext cx="5616624" cy="11997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b="1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Фонд поддержки ВЭД МО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362" y="3991546"/>
            <a:ext cx="3270638" cy="28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36358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6336978"/>
            <a:ext cx="3635896" cy="5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896" y="54452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Подписание соглашение между РЭЦ и МО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ПМЭФ</a:t>
            </a:r>
          </a:p>
        </p:txBody>
      </p:sp>
    </p:spTree>
    <p:extLst>
      <p:ext uri="{BB962C8B-B14F-4D97-AF65-F5344CB8AC3E}">
        <p14:creationId xmlns:p14="http://schemas.microsoft.com/office/powerpoint/2010/main" xmlns="" val="3414048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733</Words>
  <Application>Microsoft Office PowerPoint</Application>
  <PresentationFormat>Экран (4:3)</PresentationFormat>
  <Paragraphs>186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3_Default</vt:lpstr>
      <vt:lpstr> Фонд поддержки ВЭД Московской области</vt:lpstr>
      <vt:lpstr>Шаги выхода на внешние рынки</vt:lpstr>
      <vt:lpstr>Слайд 3</vt:lpstr>
      <vt:lpstr>Слайд 4</vt:lpstr>
      <vt:lpstr>Поиск партнера</vt:lpstr>
      <vt:lpstr>Экспортное финансирование</vt:lpstr>
      <vt:lpstr>Экспортный контракт</vt:lpstr>
      <vt:lpstr>Поставка товаров </vt:lpstr>
      <vt:lpstr>«Единое окно» при выходе на внешние рынки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механизмы поддержки МСП</dc:title>
  <dc:creator>Григорий В. Ладышев</dc:creator>
  <cp:lastModifiedBy>VoroninVA</cp:lastModifiedBy>
  <cp:revision>133</cp:revision>
  <dcterms:created xsi:type="dcterms:W3CDTF">2015-12-07T13:08:45Z</dcterms:created>
  <dcterms:modified xsi:type="dcterms:W3CDTF">2016-06-10T04:50:41Z</dcterms:modified>
</cp:coreProperties>
</file>